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czar SemiBold" panose="020B0604020202020204" charset="0"/>
      <p:regular r:id="rId19"/>
    </p:embeddedFont>
    <p:embeddedFont>
      <p:font typeface="Eczar SemiBold Bold" panose="020B0604020202020204" charset="0"/>
      <p:regular r:id="rId20"/>
    </p:embeddedFont>
    <p:embeddedFont>
      <p:font typeface="Montserrat Classic" panose="020B0604020202020204" charset="0"/>
      <p:regular r:id="rId21"/>
    </p:embeddedFont>
    <p:embeddedFont>
      <p:font typeface="Montserrat Light" panose="020B0604020202020204" charset="0"/>
      <p:regular r:id="rId22"/>
    </p:embeddedFont>
    <p:embeddedFont>
      <p:font typeface="Norwester" panose="020B0604020202020204" charset="0"/>
      <p:regular r:id="rId23"/>
    </p:embeddedFont>
    <p:embeddedFont>
      <p:font typeface="Open Sans Ligh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CDD6"/>
    <a:srgbClr val="E19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6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HFFFFFF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hyperlink" Target="5_24th_query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1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hyperlink" Target="Functional%20Requirements.pdf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hyperlink" Target="ER.jpg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hyperlink" Target="relational.p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hyperlink" Target="1_2nd_query.docx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hyperlink" Target="2_6th_query.docx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hyperlink" Target="3_13th_query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hyperlink" Target="4_21st_query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47546"/>
          <a:stretch>
            <a:fillRect/>
          </a:stretch>
        </p:blipFill>
        <p:spPr>
          <a:xfrm>
            <a:off x="-433730" y="-330005"/>
            <a:ext cx="2801809" cy="1093811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147731" y="-438150"/>
            <a:ext cx="2552700" cy="111633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4" name="Group 4"/>
          <p:cNvGrpSpPr/>
          <p:nvPr/>
        </p:nvGrpSpPr>
        <p:grpSpPr>
          <a:xfrm>
            <a:off x="2621833" y="2059148"/>
            <a:ext cx="13841675" cy="4520071"/>
            <a:chOff x="0" y="0"/>
            <a:chExt cx="18455566" cy="6026761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8455566" cy="4470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69"/>
                </a:lnSpc>
              </a:pPr>
              <a:r>
                <a:rPr lang="en-US" sz="8027" spc="561">
                  <a:solidFill>
                    <a:srgbClr val="EEEEEE"/>
                  </a:solidFill>
                  <a:latin typeface="Eczar SemiBold Bold"/>
                </a:rPr>
                <a:t>TOURISM MANAGEMENT </a:t>
              </a:r>
            </a:p>
            <a:p>
              <a:pPr>
                <a:lnSpc>
                  <a:spcPts val="8669"/>
                </a:lnSpc>
              </a:pPr>
              <a:r>
                <a:rPr lang="en-US" sz="8027" spc="561">
                  <a:solidFill>
                    <a:srgbClr val="EEEEEE"/>
                  </a:solidFill>
                  <a:latin typeface="Eczar SemiBold Bold"/>
                </a:rPr>
                <a:t>SYSTEM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51275"/>
              <a:ext cx="10083807" cy="1175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75"/>
                </a:lnSpc>
              </a:pPr>
              <a:r>
                <a:rPr lang="en-US" sz="2554" spc="178">
                  <a:solidFill>
                    <a:srgbClr val="E8EEF1"/>
                  </a:solidFill>
                  <a:latin typeface="Montserrat Classic"/>
                </a:rPr>
                <a:t>Presented by Group 7</a:t>
              </a:r>
            </a:p>
            <a:p>
              <a:pPr>
                <a:lnSpc>
                  <a:spcPts val="3575"/>
                </a:lnSpc>
              </a:pPr>
              <a:r>
                <a:rPr lang="en-US" sz="2554" spc="178">
                  <a:solidFill>
                    <a:srgbClr val="E8EEF1"/>
                  </a:solidFill>
                  <a:latin typeface="Montserrat Classic"/>
                </a:rPr>
                <a:t>TA:- Kashyap Nirmal   ID:-202011031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78380" y="1028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31516" y="6202860"/>
            <a:ext cx="8143379" cy="3869243"/>
            <a:chOff x="0" y="0"/>
            <a:chExt cx="10857838" cy="515899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0857838" cy="943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7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24606" y="2064097"/>
              <a:ext cx="10008626" cy="3094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Riya Soni           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Anurag Kakkan  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Viral Gandhi  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Rutvi Sukhadia 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Siddhant Shah          </a:t>
              </a:r>
            </a:p>
            <a:p>
              <a:pPr>
                <a:lnSpc>
                  <a:spcPts val="3083"/>
                </a:lnSpc>
              </a:pPr>
              <a:r>
                <a:rPr lang="en-US" sz="2055" spc="20">
                  <a:solidFill>
                    <a:srgbClr val="E8EEF1"/>
                  </a:solidFill>
                  <a:latin typeface="Montserrat Light"/>
                </a:rPr>
                <a:t>Nihar Shah   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6538597">
            <a:off x="16368871" y="3565192"/>
            <a:ext cx="1955182" cy="17738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112683">
            <a:off x="17092990" y="78263"/>
            <a:ext cx="1376135" cy="13761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5400000">
            <a:off x="12528130" y="4976680"/>
            <a:ext cx="1602539" cy="160253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79161">
            <a:off x="16036046" y="6613063"/>
            <a:ext cx="2620830" cy="241592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713195">
            <a:off x="16992270" y="1230743"/>
            <a:ext cx="1227033" cy="149970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15000"/>
          </a:blip>
          <a:srcRect b="7257"/>
          <a:stretch>
            <a:fillRect/>
          </a:stretch>
        </p:blipFill>
        <p:spPr>
          <a:xfrm rot="-1688588">
            <a:off x="12816881" y="2748488"/>
            <a:ext cx="1809140" cy="167783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14948877" y="2236969"/>
            <a:ext cx="1759602" cy="175960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887581">
            <a:off x="14389942" y="4499675"/>
            <a:ext cx="2330672" cy="233067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466573">
            <a:off x="12920144" y="205809"/>
            <a:ext cx="1983643" cy="198364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2494464">
            <a:off x="14849991" y="254187"/>
            <a:ext cx="1796933" cy="179693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379702">
            <a:off x="13143208" y="6982281"/>
            <a:ext cx="2673793" cy="267379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>
            <a:off x="10542311" y="7696202"/>
            <a:ext cx="2787087" cy="278708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15739" y="226580"/>
            <a:ext cx="1071366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52">
                <a:solidFill>
                  <a:srgbClr val="EEEEEE"/>
                </a:solidFill>
                <a:latin typeface="Montserrat Classic"/>
              </a:rPr>
              <a:t>IT-615 DATABASE MANAGEMENT SYSTEM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822216" y="7648577"/>
            <a:ext cx="3917682" cy="242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ID:- 202012025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ID:- 202012026 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ID:- 202012027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ID:- 202012028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ID:- 202018013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EEEEEE"/>
                </a:solidFill>
                <a:latin typeface="Open Sans Light"/>
              </a:rPr>
              <a:t>ID:- 202018014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51255" y="6925086"/>
            <a:ext cx="3408045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6CDD6"/>
                </a:solidFill>
                <a:latin typeface="Eczar SemiBold"/>
              </a:rPr>
              <a:t>Group Members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151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6853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0320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39336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89286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7775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5800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2058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38768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69443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4438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0493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1973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2788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3411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1584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663726" y="3317240"/>
            <a:ext cx="1044519" cy="104451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950495" y="5185308"/>
            <a:ext cx="6735758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u="sng" dirty="0">
                <a:solidFill>
                  <a:srgbClr val="00B0F0"/>
                </a:solidFill>
                <a:latin typeface="Open Sans Light"/>
                <a:hlinkClick r:id="rId1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QUERY WITH OUTPUT</a:t>
            </a:r>
            <a:endParaRPr lang="en-US" sz="3400" u="sng" dirty="0">
              <a:solidFill>
                <a:srgbClr val="00B0F0"/>
              </a:solidFill>
              <a:latin typeface="Open Sans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5231374">
            <a:off x="6204316" y="5172602"/>
            <a:ext cx="1249027" cy="119000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43015" y="617517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5" name="Freeform 2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08EC6F8B-FDCE-4AB3-86E6-43503054BFF4}"/>
              </a:ext>
            </a:extLst>
          </p:cNvPr>
          <p:cNvSpPr txBox="1"/>
          <p:nvPr/>
        </p:nvSpPr>
        <p:spPr>
          <a:xfrm>
            <a:off x="3116827" y="2955791"/>
            <a:ext cx="12406040" cy="119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6"/>
              </a:lnSpc>
              <a:spcBef>
                <a:spcPct val="0"/>
              </a:spcBef>
            </a:pPr>
            <a:r>
              <a:rPr lang="en-US" sz="3200" spc="352" dirty="0">
                <a:solidFill>
                  <a:srgbClr val="FFFFFF"/>
                </a:solidFill>
                <a:latin typeface="Montserrat Classic"/>
              </a:rPr>
              <a:t>RETRIEVE THE BOOKINGS BETWEEN PARTICULAR DATE OF "XYZ" USER.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5000"/>
          </a:blip>
          <a:srcRect b="3193"/>
          <a:stretch>
            <a:fillRect/>
          </a:stretch>
        </p:blipFill>
        <p:spPr>
          <a:xfrm rot="-1390513">
            <a:off x="6780993" y="7330558"/>
            <a:ext cx="1483749" cy="143636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rcRect l="34451" r="59945"/>
          <a:stretch>
            <a:fillRect/>
          </a:stretch>
        </p:blipFill>
        <p:spPr>
          <a:xfrm rot="5400000">
            <a:off x="8618245" y="-515640"/>
            <a:ext cx="800939" cy="2034881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rcRect l="27413" r="65457"/>
          <a:stretch>
            <a:fillRect/>
          </a:stretch>
        </p:blipFill>
        <p:spPr>
          <a:xfrm rot="5400000">
            <a:off x="8634497" y="-9631514"/>
            <a:ext cx="1019007" cy="20348819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 rot="-5400000">
            <a:off x="8591150" y="-9302171"/>
            <a:ext cx="855129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0" name="Group 20"/>
          <p:cNvGrpSpPr/>
          <p:nvPr/>
        </p:nvGrpSpPr>
        <p:grpSpPr>
          <a:xfrm>
            <a:off x="-2038415" y="4721947"/>
            <a:ext cx="12520039" cy="3352618"/>
            <a:chOff x="0" y="0"/>
            <a:chExt cx="16693386" cy="4470158"/>
          </a:xfrm>
        </p:grpSpPr>
        <p:sp>
          <p:nvSpPr>
            <p:cNvPr id="21" name="TextBox 21"/>
            <p:cNvSpPr txBox="1"/>
            <p:nvPr/>
          </p:nvSpPr>
          <p:spPr>
            <a:xfrm>
              <a:off x="759259" y="-9525"/>
              <a:ext cx="15174869" cy="162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592">
                  <a:solidFill>
                    <a:srgbClr val="06CDD6"/>
                  </a:solidFill>
                  <a:latin typeface="Eczar SemiBold Bold"/>
                </a:rPr>
                <a:t>Conclusion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35318"/>
              <a:ext cx="16693386" cy="1183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5"/>
                </a:lnSpc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5404" y="3730764"/>
              <a:ext cx="15162578" cy="739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8801100" y="-800100"/>
            <a:ext cx="79052" cy="120015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5" name="Group 25"/>
          <p:cNvGrpSpPr/>
          <p:nvPr/>
        </p:nvGrpSpPr>
        <p:grpSpPr>
          <a:xfrm>
            <a:off x="8840626" y="1760891"/>
            <a:ext cx="735930" cy="367965"/>
            <a:chOff x="0" y="0"/>
            <a:chExt cx="1016000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840626" y="3725958"/>
            <a:ext cx="735930" cy="367965"/>
            <a:chOff x="0" y="0"/>
            <a:chExt cx="1016000" cy="508000"/>
          </a:xfrm>
        </p:grpSpPr>
        <p:sp>
          <p:nvSpPr>
            <p:cNvPr id="28" name="Freeform 28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840626" y="5775653"/>
            <a:ext cx="735930" cy="367965"/>
            <a:chOff x="0" y="0"/>
            <a:chExt cx="1016000" cy="508000"/>
          </a:xfrm>
        </p:grpSpPr>
        <p:sp>
          <p:nvSpPr>
            <p:cNvPr id="30" name="Freeform 30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840626" y="7864756"/>
            <a:ext cx="735930" cy="367965"/>
            <a:chOff x="0" y="0"/>
            <a:chExt cx="1016000" cy="508000"/>
          </a:xfrm>
        </p:grpSpPr>
        <p:sp>
          <p:nvSpPr>
            <p:cNvPr id="32" name="Freeform 32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696331" y="1603472"/>
            <a:ext cx="8391124" cy="114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8"/>
              </a:lnSpc>
            </a:pPr>
            <a:r>
              <a:rPr lang="en-US" sz="3320" dirty="0">
                <a:solidFill>
                  <a:srgbClr val="FFFFFF"/>
                </a:solidFill>
                <a:latin typeface="Open Sans Light"/>
              </a:rPr>
              <a:t>'Tourism Management System' simplifies the method of travel management.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5">
            <a:alphaModFix amt="39000"/>
          </a:blip>
          <a:srcRect/>
          <a:stretch>
            <a:fillRect/>
          </a:stretch>
        </p:blipFill>
        <p:spPr>
          <a:xfrm>
            <a:off x="2911581" y="3086100"/>
            <a:ext cx="2850434" cy="4114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9874787" y="3659283"/>
            <a:ext cx="8276352" cy="57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8"/>
              </a:lnSpc>
            </a:pPr>
            <a:r>
              <a:rPr lang="en-US" sz="3320">
                <a:solidFill>
                  <a:srgbClr val="FFFFFF"/>
                </a:solidFill>
                <a:latin typeface="Open Sans Light"/>
              </a:rPr>
              <a:t>'Rapid processing and immediate outcome 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74787" y="5708978"/>
            <a:ext cx="5445792" cy="552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48"/>
              </a:lnSpc>
            </a:pPr>
            <a:r>
              <a:rPr lang="en-US" sz="3320" dirty="0">
                <a:solidFill>
                  <a:srgbClr val="FFFFFF"/>
                </a:solidFill>
                <a:latin typeface="Open Sans Light"/>
              </a:rPr>
              <a:t>It minimize human effort.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33887" y="7705805"/>
            <a:ext cx="8280604" cy="110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1"/>
              </a:lnSpc>
            </a:pPr>
            <a:r>
              <a:rPr lang="en-US" sz="3158" dirty="0">
                <a:solidFill>
                  <a:srgbClr val="FFFFFF"/>
                </a:solidFill>
                <a:latin typeface="Open Sans Light"/>
              </a:rPr>
              <a:t>It will help users to explore best experience in travel.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650342" y="8406905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0" y="1052399"/>
            <a:ext cx="2886906" cy="851395"/>
            <a:chOff x="0" y="0"/>
            <a:chExt cx="1722525" cy="508000"/>
          </a:xfrm>
        </p:grpSpPr>
        <p:sp>
          <p:nvSpPr>
            <p:cNvPr id="20" name="Freeform 2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rcRect l="34451" r="59945"/>
          <a:stretch>
            <a:fillRect/>
          </a:stretch>
        </p:blipFill>
        <p:spPr>
          <a:xfrm rot="5400000">
            <a:off x="8618245" y="-515640"/>
            <a:ext cx="800939" cy="2034881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rcRect l="27413" r="65457"/>
          <a:stretch>
            <a:fillRect/>
          </a:stretch>
        </p:blipFill>
        <p:spPr>
          <a:xfrm rot="5400000">
            <a:off x="8634497" y="-9631514"/>
            <a:ext cx="1019007" cy="20348819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 rot="-5400000">
            <a:off x="8591150" y="-9302171"/>
            <a:ext cx="855129" cy="18604343"/>
          </a:xfrm>
          <a:prstGeom prst="rect">
            <a:avLst/>
          </a:prstGeom>
          <a:solidFill>
            <a:srgbClr val="06CDD6"/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465574" y="3877350"/>
            <a:ext cx="6092214" cy="149536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4221605" y="4990993"/>
            <a:ext cx="8580154" cy="1944835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4817652" y="5104412"/>
            <a:ext cx="10507387" cy="2312643"/>
            <a:chOff x="0" y="-57150"/>
            <a:chExt cx="14009850" cy="308352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883201"/>
              <a:ext cx="14009850" cy="1135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5"/>
                </a:lnSpc>
              </a:pPr>
              <a:r>
                <a:rPr lang="en-US" sz="5820" spc="203" dirty="0">
                  <a:solidFill>
                    <a:srgbClr val="E19765"/>
                  </a:solidFill>
                  <a:latin typeface="Norwester"/>
                </a:rPr>
                <a:t>Open For Questions</a:t>
              </a:r>
              <a:r>
                <a:rPr lang="en-US" sz="5820" spc="203" dirty="0">
                  <a:solidFill>
                    <a:srgbClr val="EFC7AC"/>
                  </a:solidFill>
                  <a:latin typeface="Norwester"/>
                </a:rPr>
                <a:t>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596226"/>
              <a:ext cx="11228808" cy="430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2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1228808" cy="548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8"/>
                </a:lnSpc>
              </a:pPr>
              <a:endParaRPr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585950" y="3877350"/>
            <a:ext cx="972258" cy="153798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 rot="1010318">
            <a:off x="11513910" y="5823622"/>
            <a:ext cx="757013" cy="9170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59" r="51477"/>
          <a:stretch>
            <a:fillRect/>
          </a:stretch>
        </p:blipFill>
        <p:spPr>
          <a:xfrm rot="5400000">
            <a:off x="7945886" y="112590"/>
            <a:ext cx="2396228" cy="203488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84903" y="3207744"/>
            <a:ext cx="12118194" cy="3871511"/>
            <a:chOff x="0" y="0"/>
            <a:chExt cx="16157592" cy="51620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6157592" cy="138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spc="59">
                  <a:solidFill>
                    <a:srgbClr val="EEEEEE"/>
                  </a:solidFill>
                  <a:latin typeface="Eczar SemiBold Bold"/>
                </a:rPr>
                <a:t>Functional Requirements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57" y="3599661"/>
              <a:ext cx="16146877" cy="156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3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CLICK HERE TO OPEN </a:t>
              </a:r>
            </a:p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3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FUNCTIONAL REQUIREMENTS</a:t>
              </a:r>
              <a:endParaRPr lang="en-US" sz="3200" u="sng" spc="352" dirty="0">
                <a:solidFill>
                  <a:srgbClr val="00B0F0"/>
                </a:solidFill>
                <a:latin typeface="Montserrat Classic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6910418" y="2062839"/>
              <a:ext cx="2336755" cy="609465"/>
              <a:chOff x="0" y="0"/>
              <a:chExt cx="1947727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06CDD6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3" name="Group 23"/>
          <p:cNvGrpSpPr/>
          <p:nvPr/>
        </p:nvGrpSpPr>
        <p:grpSpPr>
          <a:xfrm>
            <a:off x="-119634" y="1335025"/>
            <a:ext cx="2886906" cy="851395"/>
            <a:chOff x="0" y="0"/>
            <a:chExt cx="1722525" cy="508000"/>
          </a:xfrm>
        </p:grpSpPr>
        <p:sp>
          <p:nvSpPr>
            <p:cNvPr id="24" name="Freeform 2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5" name="Group 25"/>
          <p:cNvGrpSpPr/>
          <p:nvPr/>
        </p:nvGrpSpPr>
        <p:grpSpPr>
          <a:xfrm rot="10760894">
            <a:off x="15852687" y="1335025"/>
            <a:ext cx="2886906" cy="851395"/>
            <a:chOff x="0" y="0"/>
            <a:chExt cx="1722525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59" r="51477"/>
          <a:stretch>
            <a:fillRect/>
          </a:stretch>
        </p:blipFill>
        <p:spPr>
          <a:xfrm rot="5400000">
            <a:off x="7945886" y="112590"/>
            <a:ext cx="2396228" cy="203488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3084903" y="3207744"/>
            <a:ext cx="12118194" cy="3871511"/>
            <a:chOff x="0" y="0"/>
            <a:chExt cx="16157592" cy="516201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16157592" cy="138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spc="59">
                  <a:solidFill>
                    <a:srgbClr val="E8EEF1"/>
                  </a:solidFill>
                  <a:latin typeface="Eczar SemiBold Bold"/>
                </a:rPr>
                <a:t>ER Model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57" y="3599661"/>
              <a:ext cx="16146877" cy="156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15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CLICK HERE TO OPEN </a:t>
              </a:r>
            </a:p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15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ER MODEL</a:t>
              </a:r>
              <a:endParaRPr lang="en-US" sz="3200" u="sng" spc="352" dirty="0">
                <a:solidFill>
                  <a:srgbClr val="00B0F0"/>
                </a:solidFill>
                <a:latin typeface="Montserrat Classic"/>
              </a:endParaRP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6910418" y="2062839"/>
              <a:ext cx="2336755" cy="609465"/>
              <a:chOff x="0" y="0"/>
              <a:chExt cx="1947727" cy="508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06CDD6"/>
              </a:solidFill>
            </p:spPr>
          </p:sp>
        </p:grpSp>
      </p:grpSp>
      <p:sp>
        <p:nvSpPr>
          <p:cNvPr id="22" name="AutoShape 22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3" name="Group 23"/>
          <p:cNvGrpSpPr/>
          <p:nvPr/>
        </p:nvGrpSpPr>
        <p:grpSpPr>
          <a:xfrm rot="10760894">
            <a:off x="15852687" y="1335025"/>
            <a:ext cx="2886906" cy="851395"/>
            <a:chOff x="0" y="0"/>
            <a:chExt cx="1722525" cy="508000"/>
          </a:xfrm>
        </p:grpSpPr>
        <p:sp>
          <p:nvSpPr>
            <p:cNvPr id="24" name="Freeform 2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-119634" y="1335025"/>
            <a:ext cx="2886906" cy="851395"/>
            <a:chOff x="0" y="0"/>
            <a:chExt cx="1722525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1759" r="51477"/>
          <a:stretch>
            <a:fillRect/>
          </a:stretch>
        </p:blipFill>
        <p:spPr>
          <a:xfrm rot="5400000">
            <a:off x="7945886" y="112590"/>
            <a:ext cx="2396228" cy="203488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3084903" y="3207744"/>
            <a:ext cx="12118194" cy="3871511"/>
            <a:chOff x="0" y="0"/>
            <a:chExt cx="16157592" cy="516201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16157592" cy="138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spc="59">
                  <a:solidFill>
                    <a:srgbClr val="E8EEF1"/>
                  </a:solidFill>
                  <a:latin typeface="Eczar SemiBold Bold"/>
                </a:rPr>
                <a:t>Relational Model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57" y="3599661"/>
              <a:ext cx="16146877" cy="156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16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CLICK HERE TO OPEN </a:t>
              </a:r>
            </a:p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  <a:hlinkClick r:id="rId16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RELATIONAL MODEL</a:t>
              </a:r>
              <a:endParaRPr lang="en-US" sz="3200" u="sng" spc="352" dirty="0">
                <a:solidFill>
                  <a:srgbClr val="00B0F0"/>
                </a:solidFill>
                <a:latin typeface="Montserrat Classic"/>
              </a:endParaRP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6910418" y="2062839"/>
              <a:ext cx="2336755" cy="609465"/>
              <a:chOff x="0" y="0"/>
              <a:chExt cx="1947727" cy="508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06CDD6"/>
              </a:solidFill>
            </p:spPr>
          </p:sp>
        </p:grpSp>
      </p:grpSp>
      <p:sp>
        <p:nvSpPr>
          <p:cNvPr id="22" name="AutoShape 22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3" name="Group 23"/>
          <p:cNvGrpSpPr/>
          <p:nvPr/>
        </p:nvGrpSpPr>
        <p:grpSpPr>
          <a:xfrm>
            <a:off x="-119634" y="1335025"/>
            <a:ext cx="2886906" cy="851395"/>
            <a:chOff x="0" y="0"/>
            <a:chExt cx="1722525" cy="508000"/>
          </a:xfrm>
        </p:grpSpPr>
        <p:sp>
          <p:nvSpPr>
            <p:cNvPr id="24" name="Freeform 2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5" name="Group 25"/>
          <p:cNvGrpSpPr/>
          <p:nvPr/>
        </p:nvGrpSpPr>
        <p:grpSpPr>
          <a:xfrm rot="10760894">
            <a:off x="15852687" y="1335025"/>
            <a:ext cx="2886906" cy="851395"/>
            <a:chOff x="0" y="0"/>
            <a:chExt cx="1722525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59" r="51477"/>
          <a:stretch>
            <a:fillRect/>
          </a:stretch>
        </p:blipFill>
        <p:spPr>
          <a:xfrm rot="5400000">
            <a:off x="7945886" y="112590"/>
            <a:ext cx="2396228" cy="203488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79132" y="3172025"/>
            <a:ext cx="12118194" cy="3907230"/>
            <a:chOff x="0" y="-47625"/>
            <a:chExt cx="16157592" cy="5209640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6157592" cy="138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spc="59" dirty="0">
                  <a:solidFill>
                    <a:srgbClr val="E8EEF1"/>
                  </a:solidFill>
                  <a:latin typeface="Eczar SemiBold Bold"/>
                </a:rPr>
                <a:t>SQL-DDL Queries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57" y="3599662"/>
              <a:ext cx="16146877" cy="1562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</a:rPr>
                <a:t>CLICK HERE TO VIEW </a:t>
              </a:r>
            </a:p>
            <a:p>
              <a:pPr algn="ctr">
                <a:lnSpc>
                  <a:spcPts val="4896"/>
                </a:lnSpc>
              </a:pPr>
              <a:r>
                <a:rPr lang="en-US" sz="3200" u="sng" spc="352" dirty="0">
                  <a:solidFill>
                    <a:srgbClr val="00B0F0"/>
                  </a:solidFill>
                  <a:latin typeface="Montserrat Classic"/>
                </a:rPr>
                <a:t>ALL THE DDL QUERIES</a:t>
              </a:r>
              <a:r>
                <a:rPr lang="en-US" sz="3200" u="sng" spc="352" dirty="0">
                  <a:solidFill>
                    <a:srgbClr val="06CDD6"/>
                  </a:solidFill>
                  <a:latin typeface="Montserrat Classic"/>
                </a:rPr>
                <a:t>.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6910418" y="2062839"/>
              <a:ext cx="2336755" cy="609465"/>
              <a:chOff x="0" y="0"/>
              <a:chExt cx="1947727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06CDD6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2494464">
            <a:off x="14304630" y="1317437"/>
            <a:ext cx="1796933" cy="17969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-1713195">
            <a:off x="16414715" y="202043"/>
            <a:ext cx="1227033" cy="14997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688588">
            <a:off x="11700474" y="477290"/>
            <a:ext cx="1715469" cy="17154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6538597">
            <a:off x="16030642" y="3816861"/>
            <a:ext cx="1995178" cy="18101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5400000">
            <a:off x="16431145" y="7636476"/>
            <a:ext cx="1656309" cy="16563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>
            <a:off x="10807129" y="7864756"/>
            <a:ext cx="2787087" cy="278708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1779161">
            <a:off x="14083191" y="5834670"/>
            <a:ext cx="2239812" cy="206469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alphaModFix amt="15000"/>
          </a:blip>
          <a:srcRect/>
          <a:stretch>
            <a:fillRect/>
          </a:stretch>
        </p:blipFill>
        <p:spPr>
          <a:xfrm rot="-1493080">
            <a:off x="684859" y="435883"/>
            <a:ext cx="1185635" cy="11856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>
            <a:alphaModFix amt="15000"/>
          </a:blip>
          <a:srcRect b="3193"/>
          <a:stretch>
            <a:fillRect/>
          </a:stretch>
        </p:blipFill>
        <p:spPr>
          <a:xfrm rot="-1390513">
            <a:off x="2990043" y="4675840"/>
            <a:ext cx="1483749" cy="143636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10229">
            <a:off x="302900" y="2959939"/>
            <a:ext cx="1532038" cy="15320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1062763">
            <a:off x="3179288" y="-13616"/>
            <a:ext cx="2084633" cy="208463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>
            <a:alphaModFix amt="15000"/>
          </a:blip>
          <a:srcRect/>
          <a:stretch>
            <a:fillRect/>
          </a:stretch>
        </p:blipFill>
        <p:spPr>
          <a:xfrm rot="1232606">
            <a:off x="287981" y="6414769"/>
            <a:ext cx="2004572" cy="200457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>
            <a:alphaModFix amt="15000"/>
          </a:blip>
          <a:srcRect/>
          <a:stretch>
            <a:fillRect/>
          </a:stretch>
        </p:blipFill>
        <p:spPr>
          <a:xfrm rot="-1560130">
            <a:off x="6328410" y="205958"/>
            <a:ext cx="1645484" cy="16454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>
            <a:off x="3084903" y="7417055"/>
            <a:ext cx="2787087" cy="2787087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 rot="-5400000">
            <a:off x="8683131" y="1042770"/>
            <a:ext cx="910195" cy="18604343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23" name="Group 23"/>
          <p:cNvGrpSpPr/>
          <p:nvPr/>
        </p:nvGrpSpPr>
        <p:grpSpPr>
          <a:xfrm rot="-10800000">
            <a:off x="15847938" y="1335025"/>
            <a:ext cx="2886906" cy="851395"/>
            <a:chOff x="0" y="0"/>
            <a:chExt cx="1722525" cy="508000"/>
          </a:xfrm>
        </p:grpSpPr>
        <p:sp>
          <p:nvSpPr>
            <p:cNvPr id="24" name="Freeform 2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-119634" y="1335025"/>
            <a:ext cx="2886906" cy="851395"/>
            <a:chOff x="0" y="0"/>
            <a:chExt cx="1722525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151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6853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0320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39336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89286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7775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5800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2058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38768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69443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4438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0493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1973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2788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3411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1584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706412" y="3359926"/>
            <a:ext cx="959145" cy="95914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848691" y="617517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 rot="5231374">
            <a:off x="5997709" y="5122047"/>
            <a:ext cx="1249027" cy="1190003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116827" y="2122613"/>
            <a:ext cx="12406040" cy="2058927"/>
            <a:chOff x="0" y="0"/>
            <a:chExt cx="16541386" cy="274523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16541386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084076"/>
              <a:ext cx="16536273" cy="166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36" dirty="0">
                  <a:solidFill>
                    <a:srgbClr val="E8EEF1"/>
                  </a:solidFill>
                  <a:latin typeface="Montserrat Classic Italics"/>
                </a:rPr>
                <a:t>SHOW THE LIST OF TOP 3 PACKAGES BASED ON THE NUMBER OF USERS WHO BOOKED IT.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415636" y="5091574"/>
            <a:ext cx="541588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B0F0"/>
                </a:solidFill>
                <a:latin typeface="Open Sans Light"/>
                <a:hlinkClick r:id="rId1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SQL-QUERY WITH OUTPUT</a:t>
            </a:r>
            <a:endParaRPr lang="en-US" sz="3399" u="sng" dirty="0">
              <a:solidFill>
                <a:srgbClr val="00B0F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endParaRPr lang="en-US" sz="3399" u="sng" dirty="0">
              <a:solidFill>
                <a:srgbClr val="06CDD6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151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6853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0320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39336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89286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7775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5800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2058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38768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69443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4438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0493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1973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2788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3411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1584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706412" y="3359926"/>
            <a:ext cx="959145" cy="95914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3336810" y="2191344"/>
            <a:ext cx="12406040" cy="2057052"/>
            <a:chOff x="0" y="0"/>
            <a:chExt cx="16541386" cy="274273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16541386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84076"/>
              <a:ext cx="16536273" cy="165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36" dirty="0">
                  <a:solidFill>
                    <a:srgbClr val="E8EEF1"/>
                  </a:solidFill>
                  <a:latin typeface="Montserrat Classic Italics"/>
                </a:rPr>
                <a:t>VIEW ALL THE RESTAURANTS THAT SERVES ONLY "VEG" FOOD AT A LOCATION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 rot="5231374">
            <a:off x="6147166" y="4779023"/>
            <a:ext cx="1249027" cy="119000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596156" y="5018585"/>
            <a:ext cx="541588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B0F0"/>
                </a:solidFill>
                <a:latin typeface="Open Sans Light"/>
                <a:hlinkClick r:id="rId1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SQL-QUERY WITH OUTPUT</a:t>
            </a:r>
            <a:endParaRPr lang="en-US" sz="3399" u="sng" dirty="0">
              <a:solidFill>
                <a:srgbClr val="00B0F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endParaRPr lang="en-US" sz="3399" u="sng" dirty="0">
              <a:solidFill>
                <a:srgbClr val="06CDD6"/>
              </a:solidFill>
              <a:latin typeface="Open Sans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48691" y="617517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7" name="Freeform 2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151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6853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0320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39336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89286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7775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5800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2058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38768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69443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4438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0493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1973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2788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3411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1584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706412" y="3359926"/>
            <a:ext cx="959145" cy="95914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3336810" y="2191344"/>
            <a:ext cx="12406040" cy="1510287"/>
            <a:chOff x="0" y="0"/>
            <a:chExt cx="16541386" cy="201371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16541386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84076"/>
              <a:ext cx="16536273" cy="929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48691" y="617517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50495" y="5170961"/>
            <a:ext cx="673575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B0F0"/>
                </a:solidFill>
                <a:latin typeface="Open Sans Light"/>
                <a:hlinkClick r:id="rId1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QUERY WITH OUTPUT</a:t>
            </a:r>
            <a:endParaRPr lang="en-US" sz="3399" u="sng" dirty="0">
              <a:solidFill>
                <a:srgbClr val="00B0F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endParaRPr lang="en-US" sz="3399" u="sng" dirty="0">
              <a:solidFill>
                <a:srgbClr val="06CDD6"/>
              </a:solidFill>
              <a:latin typeface="Open Sans Light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5231374">
            <a:off x="6325982" y="5107299"/>
            <a:ext cx="1249027" cy="1190003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8" name="Freeform 2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621F1C4A-316E-4E54-8F84-E5BCAF7BC752}"/>
              </a:ext>
            </a:extLst>
          </p:cNvPr>
          <p:cNvSpPr txBox="1"/>
          <p:nvPr/>
        </p:nvSpPr>
        <p:spPr>
          <a:xfrm>
            <a:off x="3116827" y="3075267"/>
            <a:ext cx="12406040" cy="126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E8EEF1"/>
                </a:solidFill>
                <a:latin typeface="Montserrat Classic"/>
              </a:rPr>
              <a:t>VIEW LIST OF HOTEL ROOMS STARTING FROM LOWEST PRICE TO HIGHEST PRICE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50566" y="6174285"/>
            <a:ext cx="8143379" cy="7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6538597">
            <a:off x="16587580" y="3927142"/>
            <a:ext cx="1955182" cy="1773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16922255" y="62799"/>
            <a:ext cx="1376135" cy="13761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264733">
            <a:off x="12412416" y="5313240"/>
            <a:ext cx="1656309" cy="165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>
            <a:fillRect/>
          </a:stretch>
        </p:blipFill>
        <p:spPr>
          <a:xfrm rot="-1779161">
            <a:off x="15911912" y="6999446"/>
            <a:ext cx="2425331" cy="2235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 rot="-1713195">
            <a:off x="16996806" y="1640978"/>
            <a:ext cx="1227033" cy="1499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-1807651">
            <a:off x="12077057" y="2885471"/>
            <a:ext cx="1908057" cy="19080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5000"/>
          </a:blip>
          <a:srcRect/>
          <a:stretch>
            <a:fillRect/>
          </a:stretch>
        </p:blipFill>
        <p:spPr>
          <a:xfrm rot="801929">
            <a:off x="14539630" y="2536707"/>
            <a:ext cx="2004572" cy="200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 rot="-264677">
            <a:off x="14406733" y="4676697"/>
            <a:ext cx="2270368" cy="2270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5000"/>
          </a:blip>
          <a:srcRect b="4981"/>
          <a:stretch>
            <a:fillRect/>
          </a:stretch>
        </p:blipFill>
        <p:spPr>
          <a:xfrm rot="-1466573">
            <a:off x="12713482" y="325937"/>
            <a:ext cx="1983643" cy="18848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5000"/>
          </a:blip>
          <a:srcRect/>
          <a:stretch>
            <a:fillRect/>
          </a:stretch>
        </p:blipFill>
        <p:spPr>
          <a:xfrm rot="-2494464">
            <a:off x="14863433" y="369887"/>
            <a:ext cx="1796933" cy="17969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5000"/>
          </a:blip>
          <a:srcRect/>
          <a:stretch>
            <a:fillRect/>
          </a:stretch>
        </p:blipFill>
        <p:spPr>
          <a:xfrm rot="-1379702">
            <a:off x="14123985" y="7385874"/>
            <a:ext cx="2281998" cy="22819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5000"/>
          </a:blip>
          <a:srcRect l="4967" r="4967"/>
          <a:stretch>
            <a:fillRect/>
          </a:stretch>
        </p:blipFill>
        <p:spPr>
          <a:xfrm>
            <a:off x="11338787" y="7414544"/>
            <a:ext cx="2587062" cy="2872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l="34850" t="32426" r="50567"/>
          <a:stretch>
            <a:fillRect/>
          </a:stretch>
        </p:blipFill>
        <p:spPr>
          <a:xfrm>
            <a:off x="546937" y="-155819"/>
            <a:ext cx="16580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15063" y="-495300"/>
            <a:ext cx="762000" cy="11277600"/>
          </a:xfrm>
          <a:prstGeom prst="rect">
            <a:avLst/>
          </a:prstGeom>
          <a:solidFill>
            <a:srgbClr val="06CDD6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5834897" y="847429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725462" y="3359926"/>
            <a:ext cx="959145" cy="95914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969545" y="5018585"/>
            <a:ext cx="673575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B0F0"/>
                </a:solidFill>
                <a:latin typeface="Open Sans Light"/>
                <a:hlinkClick r:id="rId1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QUERY WITH OUTPUT</a:t>
            </a:r>
            <a:endParaRPr lang="en-US" sz="3399" u="sng" dirty="0">
              <a:solidFill>
                <a:srgbClr val="00B0F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endParaRPr lang="en-US" sz="3399" u="sng" dirty="0">
              <a:solidFill>
                <a:srgbClr val="06CDD6"/>
              </a:solidFill>
              <a:latin typeface="Open Sans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5231374">
            <a:off x="6345032" y="4954922"/>
            <a:ext cx="1249027" cy="119000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62065" y="591136"/>
            <a:ext cx="1516251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6CDD6"/>
                </a:solidFill>
                <a:latin typeface="Eczar SemiBold"/>
              </a:rPr>
              <a:t>Functional Requirements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847429"/>
            <a:ext cx="2886906" cy="851395"/>
            <a:chOff x="0" y="0"/>
            <a:chExt cx="1722525" cy="508000"/>
          </a:xfrm>
        </p:grpSpPr>
        <p:sp>
          <p:nvSpPr>
            <p:cNvPr id="25" name="Freeform 2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06CDD6"/>
            </a:solidFill>
          </p:spPr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027F825F-3DF3-4A5A-8EF9-4E146BF48108}"/>
              </a:ext>
            </a:extLst>
          </p:cNvPr>
          <p:cNvSpPr txBox="1"/>
          <p:nvPr/>
        </p:nvSpPr>
        <p:spPr>
          <a:xfrm>
            <a:off x="3135877" y="2955791"/>
            <a:ext cx="12406040" cy="181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6"/>
              </a:lnSpc>
              <a:spcBef>
                <a:spcPct val="0"/>
              </a:spcBef>
            </a:pPr>
            <a:r>
              <a:rPr lang="en-US" sz="3200" spc="352" dirty="0">
                <a:solidFill>
                  <a:srgbClr val="FFFFFF"/>
                </a:solidFill>
                <a:latin typeface="Montserrat Classic"/>
              </a:rPr>
              <a:t>VIEW ALL THE HOTELS THAT HAVE ROOM AVAILABILITY FROM "THIS DATE" TO "LAST DATE" AT A PARTICULAR LOCATION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231</Words>
  <Application>Microsoft Office PowerPoint</Application>
  <PresentationFormat>Custom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Arial</vt:lpstr>
      <vt:lpstr>Eczar SemiBold</vt:lpstr>
      <vt:lpstr>Open Sans Light</vt:lpstr>
      <vt:lpstr>Eczar SemiBold Bold</vt:lpstr>
      <vt:lpstr>Montserrat Classic</vt:lpstr>
      <vt:lpstr>Norwester</vt:lpstr>
      <vt:lpstr>Montserrat Light</vt:lpstr>
      <vt:lpstr>Montserrat Classic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Gray Pens Technology Presentation</dc:title>
  <dc:creator>Riya</dc:creator>
  <cp:lastModifiedBy>Riya</cp:lastModifiedBy>
  <cp:revision>12</cp:revision>
  <dcterms:created xsi:type="dcterms:W3CDTF">2006-08-16T00:00:00Z</dcterms:created>
  <dcterms:modified xsi:type="dcterms:W3CDTF">2020-12-03T14:22:10Z</dcterms:modified>
  <dc:identifier>DAEO0RCHGNI</dc:identifier>
</cp:coreProperties>
</file>